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520" r:id="rId2"/>
    <p:sldId id="521" r:id="rId3"/>
    <p:sldId id="355" r:id="rId4"/>
    <p:sldId id="522" r:id="rId5"/>
    <p:sldId id="523" r:id="rId6"/>
    <p:sldId id="524" r:id="rId7"/>
    <p:sldId id="525" r:id="rId8"/>
    <p:sldId id="526" r:id="rId9"/>
    <p:sldId id="527" r:id="rId10"/>
    <p:sldId id="528" r:id="rId11"/>
    <p:sldId id="529" r:id="rId12"/>
    <p:sldId id="530" r:id="rId13"/>
    <p:sldId id="531" r:id="rId14"/>
    <p:sldId id="532" r:id="rId15"/>
    <p:sldId id="533" r:id="rId16"/>
    <p:sldId id="534" r:id="rId17"/>
    <p:sldId id="535" r:id="rId18"/>
    <p:sldId id="536" r:id="rId19"/>
    <p:sldId id="537" r:id="rId20"/>
    <p:sldId id="538" r:id="rId21"/>
    <p:sldId id="53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26"/>
    <p:restoredTop sz="82822"/>
  </p:normalViewPr>
  <p:slideViewPr>
    <p:cSldViewPr snapToGrid="0" snapToObjects="1">
      <p:cViewPr varScale="1">
        <p:scale>
          <a:sx n="92" d="100"/>
          <a:sy n="92" d="100"/>
        </p:scale>
        <p:origin x="115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F1002-956C-6046-8600-5F313B9B58CD}" type="datetimeFigureOut">
              <a:rPr lang="en-US" smtClean="0"/>
              <a:t>5/21/20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46A1C-3507-284C-A450-A4127A66C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26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32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5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16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35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1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6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6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8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4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5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70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8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CCAB-966E-6F4A-B489-81C90E80FADD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0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생물학 연구를 위한 컴퓨터 </a:t>
            </a:r>
            <a:r>
              <a:rPr lang="ko-KR" altLang="en-US" sz="3600" b="1" dirty="0" err="1">
                <a:latin typeface="Arial"/>
                <a:cs typeface="Arial"/>
              </a:rPr>
              <a:t>사용기술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116" y="5851911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Arial"/>
                <a:cs typeface="Arial"/>
              </a:rPr>
              <a:t>충북대학교 대학원 생물학과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baseline="30000" dirty="0">
                <a:latin typeface="Arial"/>
                <a:cs typeface="Arial"/>
              </a:rPr>
              <a:t>9th</a:t>
            </a:r>
            <a:r>
              <a:rPr lang="en-US" altLang="ko-KR" b="1" dirty="0">
                <a:latin typeface="Arial"/>
                <a:cs typeface="Arial"/>
              </a:rPr>
              <a:t> Lecture														2020. </a:t>
            </a:r>
            <a:r>
              <a:rPr lang="en-US" altLang="ko-KR" b="1">
                <a:latin typeface="Arial"/>
                <a:cs typeface="Arial"/>
              </a:rPr>
              <a:t>5.21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0948" y="2747244"/>
            <a:ext cx="7703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Differential Expression – GO Term </a:t>
            </a:r>
            <a:r>
              <a:rPr lang="en-US" sz="2400">
                <a:latin typeface="Arial"/>
                <a:cs typeface="Arial"/>
              </a:rPr>
              <a:t>Enrichment Analysis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1411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C3EF1D2-227E-4242-8417-1D5286580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003300"/>
            <a:ext cx="8763000" cy="4851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AE9720-BC17-7C4E-9CD0-1AB181B9380C}"/>
              </a:ext>
            </a:extLst>
          </p:cNvPr>
          <p:cNvSpPr txBox="1"/>
          <p:nvPr/>
        </p:nvSpPr>
        <p:spPr>
          <a:xfrm>
            <a:off x="4120342" y="418525"/>
            <a:ext cx="1803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/>
              <a:t>GO terms</a:t>
            </a:r>
            <a:endParaRPr kumimoji="1" lang="ko-Kore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66249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10C7C4-8F33-E347-B08E-A4562CA46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474412"/>
            <a:ext cx="6908800" cy="44795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50BC8A-FF35-6443-8472-CEA564A75EA5}"/>
              </a:ext>
            </a:extLst>
          </p:cNvPr>
          <p:cNvSpPr txBox="1"/>
          <p:nvPr/>
        </p:nvSpPr>
        <p:spPr>
          <a:xfrm>
            <a:off x="2621280" y="533400"/>
            <a:ext cx="4028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GO Terms </a:t>
            </a:r>
            <a:r>
              <a:rPr kumimoji="1" lang="ko-KR" altLang="en-US" sz="2800" b="1" dirty="0"/>
              <a:t>간의 상관관계 </a:t>
            </a:r>
            <a:endParaRPr kumimoji="1" lang="ko-Kore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67689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8D84B1-51B3-E449-A235-2848D7C2FAD7}"/>
              </a:ext>
            </a:extLst>
          </p:cNvPr>
          <p:cNvSpPr/>
          <p:nvPr/>
        </p:nvSpPr>
        <p:spPr>
          <a:xfrm>
            <a:off x="2307245" y="2268379"/>
            <a:ext cx="4335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https://www.arabidopsis.org/tools/bulk/go/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FB2B8-7495-6D4D-9978-64783A39D150}"/>
              </a:ext>
            </a:extLst>
          </p:cNvPr>
          <p:cNvSpPr txBox="1"/>
          <p:nvPr/>
        </p:nvSpPr>
        <p:spPr>
          <a:xfrm>
            <a:off x="2819400" y="410289"/>
            <a:ext cx="2569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GO</a:t>
            </a:r>
            <a:r>
              <a:rPr kumimoji="1" lang="ko-KR" altLang="en-US" sz="2800" b="1" dirty="0"/>
              <a:t> </a:t>
            </a:r>
            <a:r>
              <a:rPr kumimoji="1" lang="en-US" altLang="ko-KR" sz="2800" b="1" dirty="0"/>
              <a:t>Annotations</a:t>
            </a:r>
            <a:endParaRPr kumimoji="1" lang="ko-Kore-KR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B268F0-384F-104B-A602-2C4CE48FA45F}"/>
              </a:ext>
            </a:extLst>
          </p:cNvPr>
          <p:cNvSpPr txBox="1"/>
          <p:nvPr/>
        </p:nvSpPr>
        <p:spPr>
          <a:xfrm>
            <a:off x="568036" y="1524000"/>
            <a:ext cx="8177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지놈</a:t>
            </a:r>
            <a:r>
              <a:rPr kumimoji="1" lang="ko-KR" altLang="en-US" dirty="0"/>
              <a:t> 분석이 끝난 많은 생물의 유전자들은 각각 해당하는 </a:t>
            </a:r>
            <a:r>
              <a:rPr kumimoji="1" lang="en-US" altLang="ko-KR" dirty="0"/>
              <a:t>GO Term</a:t>
            </a:r>
            <a:r>
              <a:rPr kumimoji="1" lang="ko-KR" altLang="en-US" dirty="0"/>
              <a:t>이 </a:t>
            </a:r>
            <a:r>
              <a:rPr kumimoji="1" lang="ko-KR" altLang="en-US" dirty="0" err="1"/>
              <a:t>유전자별로</a:t>
            </a:r>
            <a:endParaRPr kumimoji="1" lang="en-US" altLang="ko-KR" dirty="0"/>
          </a:p>
          <a:p>
            <a:r>
              <a:rPr kumimoji="1" lang="ko-KR" altLang="en-US" dirty="0"/>
              <a:t>연계되어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D0311F9-161C-A445-B55B-47CAD199F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21" y="2637711"/>
            <a:ext cx="6588919" cy="416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39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6FAF9F8-623E-EA4B-AE83-3DADE7444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423040"/>
            <a:ext cx="8547735" cy="64443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B7AF0B-72D1-974E-8AC4-BE888116674E}"/>
              </a:ext>
            </a:extLst>
          </p:cNvPr>
          <p:cNvSpPr txBox="1"/>
          <p:nvPr/>
        </p:nvSpPr>
        <p:spPr>
          <a:xfrm>
            <a:off x="1894109" y="53708"/>
            <a:ext cx="585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하나의 유전자에는  여러 개의 </a:t>
            </a:r>
            <a:r>
              <a:rPr kumimoji="1" lang="en-US" altLang="ko-KR" b="1" dirty="0"/>
              <a:t>GO term </a:t>
            </a:r>
            <a:r>
              <a:rPr kumimoji="1" lang="ko-KR" altLang="en-US" b="1" dirty="0"/>
              <a:t>이 연계되어 있음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1772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1A30441-1E53-CA48-821C-7A53B1ECB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1" y="1563144"/>
            <a:ext cx="6413492" cy="5066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4D49FE-C124-8D4A-A669-8A4FAAAF9898}"/>
              </a:ext>
            </a:extLst>
          </p:cNvPr>
          <p:cNvSpPr txBox="1"/>
          <p:nvPr/>
        </p:nvSpPr>
        <p:spPr>
          <a:xfrm>
            <a:off x="1645921" y="381000"/>
            <a:ext cx="7299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www.arabidopsis.org</a:t>
            </a:r>
            <a:r>
              <a:rPr kumimoji="1" lang="en" altLang="ko-Kore-KR" dirty="0"/>
              <a:t>/download/</a:t>
            </a:r>
            <a:r>
              <a:rPr kumimoji="1" lang="en" altLang="ko-Kore-KR" dirty="0" err="1"/>
              <a:t>index-auto.jsp?dir</a:t>
            </a:r>
            <a:r>
              <a:rPr kumimoji="1" lang="en" altLang="ko-Kore-KR" dirty="0"/>
              <a:t>=%2Fdownload_files%2FGO_and_PO_Annotations%2FGene_Ontology_Annotations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3462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ED24DDE9-278A-F447-A6B8-E8CEE2E0F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309"/>
            <a:ext cx="9144000" cy="4693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FE7FA6-2F22-B742-9AA5-9B0E91C9B0E3}"/>
              </a:ext>
            </a:extLst>
          </p:cNvPr>
          <p:cNvSpPr txBox="1"/>
          <p:nvPr/>
        </p:nvSpPr>
        <p:spPr>
          <a:xfrm>
            <a:off x="219526" y="6141720"/>
            <a:ext cx="870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유전자의 </a:t>
            </a:r>
            <a:r>
              <a:rPr kumimoji="1" lang="en-US" altLang="ko-KR" dirty="0"/>
              <a:t>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가지고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이를 이용하여 연계된 </a:t>
            </a:r>
            <a:r>
              <a:rPr kumimoji="1" lang="en-US" altLang="ko-KR" dirty="0"/>
              <a:t>GO Term </a:t>
            </a:r>
            <a:r>
              <a:rPr kumimoji="1" lang="ko-KR" altLang="en-US" dirty="0"/>
              <a:t>의 목록을 찾을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58033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84CFBA-AD2F-564F-A1E9-39C808E3CB1E}"/>
              </a:ext>
            </a:extLst>
          </p:cNvPr>
          <p:cNvSpPr txBox="1"/>
          <p:nvPr/>
        </p:nvSpPr>
        <p:spPr>
          <a:xfrm>
            <a:off x="2808509" y="206108"/>
            <a:ext cx="3750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GO Enrichment Analysis</a:t>
            </a:r>
            <a:endParaRPr kumimoji="1" lang="ko-Kore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CB477C-1249-5C40-A300-69A5705CD878}"/>
              </a:ext>
            </a:extLst>
          </p:cNvPr>
          <p:cNvSpPr txBox="1"/>
          <p:nvPr/>
        </p:nvSpPr>
        <p:spPr>
          <a:xfrm>
            <a:off x="277091" y="1371600"/>
            <a:ext cx="7963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”Differential Gene Expression</a:t>
            </a:r>
            <a:r>
              <a:rPr kumimoji="1" lang="ko-KR" altLang="en-US" b="1" dirty="0"/>
              <a:t>을 보이는 관심 유전자 </a:t>
            </a:r>
            <a:r>
              <a:rPr kumimoji="1" lang="en-US" altLang="ko-KR" b="1" dirty="0"/>
              <a:t>100</a:t>
            </a:r>
            <a:r>
              <a:rPr kumimoji="1" lang="ko-KR" altLang="en-US" b="1" dirty="0"/>
              <a:t>개와 연관된 </a:t>
            </a:r>
            <a:r>
              <a:rPr kumimoji="1" lang="en-US" altLang="ko-KR" b="1" dirty="0"/>
              <a:t>GO Term</a:t>
            </a:r>
            <a:r>
              <a:rPr kumimoji="1" lang="ko-KR" altLang="en-US" b="1" dirty="0"/>
              <a:t>을</a:t>
            </a:r>
            <a:endParaRPr kumimoji="1" lang="en-US" altLang="ko-KR" b="1" dirty="0"/>
          </a:p>
          <a:p>
            <a:r>
              <a:rPr kumimoji="1" lang="ko-KR" altLang="en-US" b="1" dirty="0"/>
              <a:t>찾아보았더니 </a:t>
            </a:r>
            <a:r>
              <a:rPr kumimoji="1" lang="en-US" altLang="ko-KR" b="1" dirty="0"/>
              <a:t>‘Stress response’ </a:t>
            </a:r>
            <a:r>
              <a:rPr kumimoji="1" lang="ko-KR" altLang="en-US" b="1" dirty="0"/>
              <a:t>와 </a:t>
            </a:r>
            <a:r>
              <a:rPr kumimoji="1" lang="en-US" altLang="ko-KR" b="1" dirty="0"/>
              <a:t>‘Transcription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Factor”</a:t>
            </a:r>
            <a:r>
              <a:rPr kumimoji="1" lang="ko-KR" altLang="en-US" b="1" dirty="0"/>
              <a:t>에  관련된 </a:t>
            </a:r>
            <a:r>
              <a:rPr kumimoji="1" lang="en-US" altLang="ko-KR" b="1" dirty="0"/>
              <a:t>GO Term </a:t>
            </a:r>
            <a:r>
              <a:rPr kumimoji="1" lang="ko-KR" altLang="en-US" b="1" dirty="0"/>
              <a:t>이 </a:t>
            </a:r>
            <a:endParaRPr kumimoji="1" lang="en-US" altLang="ko-KR" b="1" dirty="0"/>
          </a:p>
          <a:p>
            <a:r>
              <a:rPr kumimoji="1" lang="ko-KR" altLang="en-US" b="1" dirty="0"/>
              <a:t>각각 </a:t>
            </a:r>
            <a:r>
              <a:rPr kumimoji="1" lang="en-US" altLang="ko-KR" b="1" dirty="0"/>
              <a:t>10</a:t>
            </a:r>
            <a:r>
              <a:rPr kumimoji="1" lang="ko-KR" altLang="en-US" b="1" dirty="0"/>
              <a:t>개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6</a:t>
            </a:r>
            <a:r>
              <a:rPr kumimoji="1" lang="ko-KR" altLang="en-US" b="1" dirty="0"/>
              <a:t>개 나왔다</a:t>
            </a:r>
            <a:r>
              <a:rPr kumimoji="1" lang="en-US" altLang="ko-KR" b="1" dirty="0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EDE33-7853-874B-8800-0FAD917D106D}"/>
              </a:ext>
            </a:extLst>
          </p:cNvPr>
          <p:cNvSpPr txBox="1"/>
          <p:nvPr/>
        </p:nvSpPr>
        <p:spPr>
          <a:xfrm>
            <a:off x="326458" y="2937202"/>
            <a:ext cx="8817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이것을</a:t>
            </a:r>
            <a:r>
              <a:rPr kumimoji="1" lang="ko-KR" altLang="en-US" dirty="0"/>
              <a:t> 가지고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특정한 조건에서 </a:t>
            </a:r>
            <a:r>
              <a:rPr kumimoji="1" lang="en-US" altLang="ko-KR" dirty="0"/>
              <a:t>Stress response</a:t>
            </a:r>
            <a:r>
              <a:rPr kumimoji="1" lang="ko-KR" altLang="en-US" dirty="0"/>
              <a:t>에 관련된 </a:t>
            </a:r>
            <a:r>
              <a:rPr kumimoji="1" lang="en-US" altLang="ko-KR" dirty="0"/>
              <a:t>Transcription Factor</a:t>
            </a:r>
            <a:r>
              <a:rPr kumimoji="1" lang="ko-KR" altLang="en-US" dirty="0"/>
              <a:t>에 관련된</a:t>
            </a:r>
            <a:endParaRPr kumimoji="1" lang="en-US" altLang="ko-KR" dirty="0"/>
          </a:p>
          <a:p>
            <a:r>
              <a:rPr kumimoji="1" lang="ko-KR" altLang="en-US" dirty="0"/>
              <a:t>유전자가 많이 발현된다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이야기할 수 있을까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C9A25B-19EA-D048-858A-254346F3612F}"/>
              </a:ext>
            </a:extLst>
          </p:cNvPr>
          <p:cNvSpPr txBox="1"/>
          <p:nvPr/>
        </p:nvSpPr>
        <p:spPr>
          <a:xfrm>
            <a:off x="736852" y="4308932"/>
            <a:ext cx="7893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해당하는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GO Term</a:t>
            </a:r>
            <a:r>
              <a:rPr kumimoji="1" lang="ko-KR" altLang="en-US" b="1" dirty="0"/>
              <a:t>이 특정한 유전자 군에서 임의의 유전자 군보다 통계적으로</a:t>
            </a:r>
            <a:endParaRPr kumimoji="1" lang="en-US" altLang="ko-KR" b="1" dirty="0"/>
          </a:p>
          <a:p>
            <a:r>
              <a:rPr kumimoji="1" lang="ko-KR" altLang="en-US" b="1" dirty="0"/>
              <a:t>유의하게 많이 존재하는지를 확인해야 함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9051A-D364-1141-B41A-5D805ABB2A0C}"/>
              </a:ext>
            </a:extLst>
          </p:cNvPr>
          <p:cNvSpPr txBox="1"/>
          <p:nvPr/>
        </p:nvSpPr>
        <p:spPr>
          <a:xfrm>
            <a:off x="2808509" y="5680662"/>
            <a:ext cx="321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/>
              <a:t>-</a:t>
            </a:r>
            <a:r>
              <a:rPr kumimoji="1" lang="en-US" altLang="ko-KR" b="1"/>
              <a:t>&gt;</a:t>
            </a:r>
            <a:r>
              <a:rPr kumimoji="1" lang="ko-KR" altLang="en-US" b="1"/>
              <a:t> </a:t>
            </a:r>
            <a:r>
              <a:rPr kumimoji="1" lang="en-US" altLang="ko-KR" b="1"/>
              <a:t>GO Term enrichment analysis</a:t>
            </a:r>
            <a:endParaRPr kumimoji="1" lang="ko-Kore-KR" altLang="en-US" b="1"/>
          </a:p>
        </p:txBody>
      </p:sp>
    </p:spTree>
    <p:extLst>
      <p:ext uri="{BB962C8B-B14F-4D97-AF65-F5344CB8AC3E}">
        <p14:creationId xmlns:p14="http://schemas.microsoft.com/office/powerpoint/2010/main" val="2694099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앉아있는, 모니터, 노트북이(가) 표시된 사진&#10;&#10;자동 생성된 설명">
            <a:extLst>
              <a:ext uri="{FF2B5EF4-FFF2-40B4-BE49-F238E27FC236}">
                <a16:creationId xmlns:a16="http://schemas.microsoft.com/office/drawing/2014/main" id="{C9245330-F847-F448-A6CD-C02FB444A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695"/>
            <a:ext cx="9144000" cy="40086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F9245A-BD5C-4349-AC6F-B54921A41619}"/>
              </a:ext>
            </a:extLst>
          </p:cNvPr>
          <p:cNvSpPr txBox="1"/>
          <p:nvPr/>
        </p:nvSpPr>
        <p:spPr>
          <a:xfrm>
            <a:off x="3346504" y="5699760"/>
            <a:ext cx="24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geneontology.org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808E0-2034-EE45-B07E-328BC28FA84C}"/>
              </a:ext>
            </a:extLst>
          </p:cNvPr>
          <p:cNvSpPr txBox="1"/>
          <p:nvPr/>
        </p:nvSpPr>
        <p:spPr>
          <a:xfrm>
            <a:off x="1402702" y="204132"/>
            <a:ext cx="63385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800" b="1" dirty="0"/>
              <a:t>GO Enrichment Analysis </a:t>
            </a:r>
            <a:r>
              <a:rPr kumimoji="1" lang="ko-KR" altLang="en-US" sz="2800" b="1" dirty="0"/>
              <a:t>는 </a:t>
            </a:r>
            <a:endParaRPr kumimoji="1" lang="en-US" altLang="ko-KR" sz="2800" b="1" dirty="0"/>
          </a:p>
          <a:p>
            <a:pPr algn="ctr"/>
            <a:r>
              <a:rPr kumimoji="1" lang="ko-KR" altLang="en-US" sz="2800" b="1" dirty="0"/>
              <a:t>유전자 목록이 있으면 간단히 수행 가능</a:t>
            </a:r>
            <a:endParaRPr kumimoji="1" lang="ko-Kore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40936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앉아있는, 모니터, 노트북이(가) 표시된 사진&#10;&#10;자동 생성된 설명">
            <a:extLst>
              <a:ext uri="{FF2B5EF4-FFF2-40B4-BE49-F238E27FC236}">
                <a16:creationId xmlns:a16="http://schemas.microsoft.com/office/drawing/2014/main" id="{5B8C38DD-6C04-1745-826F-C8D2BA718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789" y="1185718"/>
            <a:ext cx="5000246" cy="370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0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15DAC33-E7D1-6F4F-92E5-3374AA70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525"/>
            <a:ext cx="9144000" cy="4752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89B664-BB3D-444B-86B0-21E440DC5F9D}"/>
              </a:ext>
            </a:extLst>
          </p:cNvPr>
          <p:cNvSpPr txBox="1"/>
          <p:nvPr/>
        </p:nvSpPr>
        <p:spPr>
          <a:xfrm>
            <a:off x="4937760" y="259080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우연히</a:t>
            </a:r>
            <a:r>
              <a:rPr kumimoji="1" lang="ko-KR" altLang="en-US" dirty="0"/>
              <a:t> 나올 수 있는 것보다</a:t>
            </a:r>
            <a:endParaRPr kumimoji="1" lang="en-US" altLang="ko-KR" dirty="0"/>
          </a:p>
          <a:p>
            <a:r>
              <a:rPr kumimoji="1" lang="en-US" altLang="ko-KR" dirty="0"/>
              <a:t>100</a:t>
            </a:r>
            <a:r>
              <a:rPr kumimoji="1" lang="ko-KR" altLang="en-US" dirty="0"/>
              <a:t>배 이상 </a:t>
            </a:r>
            <a:r>
              <a:rPr kumimoji="1" lang="en-US" altLang="ko-KR" dirty="0"/>
              <a:t>Enrich</a:t>
            </a:r>
            <a:r>
              <a:rPr kumimoji="1" lang="ko-KR" altLang="en-US" dirty="0"/>
              <a:t>되어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3F25D-890F-9446-9B6B-0668525F53FC}"/>
              </a:ext>
            </a:extLst>
          </p:cNvPr>
          <p:cNvSpPr txBox="1"/>
          <p:nvPr/>
        </p:nvSpPr>
        <p:spPr>
          <a:xfrm>
            <a:off x="7057018" y="5952589"/>
            <a:ext cx="2086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FDR:</a:t>
            </a:r>
          </a:p>
          <a:p>
            <a:r>
              <a:rPr kumimoji="1" lang="en-US" altLang="ko-Kore-KR" dirty="0"/>
              <a:t>False Discovery Rate</a:t>
            </a:r>
          </a:p>
          <a:p>
            <a:r>
              <a:rPr kumimoji="1" lang="ko-KR" altLang="en-US" dirty="0"/>
              <a:t>보정된 </a:t>
            </a:r>
            <a:r>
              <a:rPr kumimoji="1" lang="en-US" altLang="ko-KR" dirty="0"/>
              <a:t>P-value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922907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091290"/>
              </p:ext>
            </p:extLst>
          </p:nvPr>
        </p:nvGraphicFramePr>
        <p:xfrm>
          <a:off x="476926" y="646331"/>
          <a:ext cx="6876011" cy="571561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유닉스 기초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MSA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분석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이용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I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기초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(Pandas)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수치 계산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Numpy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)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및 통계처리 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:GO term enrichment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Network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데이터 시각화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PyMol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&amp;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ChimeraX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예측 및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PDB 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파일 분석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펩타이드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도킹 및 단백질 디자인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구조 기반 약물후보물질 발굴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Autodock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vina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3B000-7AC5-AA46-A34A-0B26BEE304E8}"/>
              </a:ext>
            </a:extLst>
          </p:cNvPr>
          <p:cNvSpPr txBox="1"/>
          <p:nvPr/>
        </p:nvSpPr>
        <p:spPr>
          <a:xfrm>
            <a:off x="7521440" y="43371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2DBA5-8AE8-6449-AEE4-315D6F0CE30F}"/>
              </a:ext>
            </a:extLst>
          </p:cNvPr>
          <p:cNvSpPr txBox="1"/>
          <p:nvPr/>
        </p:nvSpPr>
        <p:spPr>
          <a:xfrm>
            <a:off x="7406024" y="566210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단백질 구조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1077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1444CE1-787F-274E-B507-36165C500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46528"/>
            <a:ext cx="9384627" cy="612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68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A310A47-5D6C-A343-9203-3321A85F1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7281"/>
            <a:ext cx="9144000" cy="4163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4E5999-C206-A349-A84B-34432D56F529}"/>
              </a:ext>
            </a:extLst>
          </p:cNvPr>
          <p:cNvSpPr txBox="1"/>
          <p:nvPr/>
        </p:nvSpPr>
        <p:spPr>
          <a:xfrm>
            <a:off x="3486286" y="685800"/>
            <a:ext cx="217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pantherdb.org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19448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2400"/>
            <a:ext cx="8915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dirty="0">
                <a:latin typeface="Arial" panose="020B0604020202020204" pitchFamily="34" charset="0"/>
                <a:cs typeface="Arial" panose="020B0604020202020204" pitchFamily="34" charset="0"/>
              </a:rPr>
              <a:t>Differential Expression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4500" y="1230868"/>
            <a:ext cx="70009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* 서로 다른 샘플에서 유래된 </a:t>
            </a:r>
            <a:r>
              <a:rPr lang="en-US" altLang="ko-KR" dirty="0"/>
              <a:t>RNA</a:t>
            </a:r>
            <a:r>
              <a:rPr lang="ko-KR" altLang="en-US" dirty="0"/>
              <a:t>의</a:t>
            </a:r>
            <a:r>
              <a:rPr lang="ko-KR" altLang="ko-KR" dirty="0"/>
              <a:t> </a:t>
            </a:r>
            <a:r>
              <a:rPr lang="ko-KR" altLang="en-US" dirty="0"/>
              <a:t>발현 정도를 수치화하였음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* 그렇다면 이 샘플에서 서로 다르게 발현되는 유전자는 어떠한 유전자인가</a:t>
            </a:r>
            <a:r>
              <a:rPr lang="en-US" altLang="ko-KR" dirty="0"/>
              <a:t>?</a:t>
            </a:r>
            <a:endParaRPr lang="en-US" dirty="0"/>
          </a:p>
        </p:txBody>
      </p:sp>
      <p:pic>
        <p:nvPicPr>
          <p:cNvPr id="4" name="Picture 3" descr="Screenshot 2014-11-10 15.32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3019606"/>
            <a:ext cx="3873500" cy="3838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0" y="3231634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 : Differentially expressed gene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3600" y="3753534"/>
            <a:ext cx="3835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통계적으로 유의하게 두 샘플에서 다르게 </a:t>
            </a:r>
            <a:endParaRPr lang="en-US" altLang="ko-KR" dirty="0"/>
          </a:p>
          <a:p>
            <a:r>
              <a:rPr lang="ko-KR" altLang="en-US" dirty="0"/>
              <a:t>발현되는 유전자를 검색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915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3D15F27-7482-9A42-9EFD-9E04D3961690}"/>
              </a:ext>
            </a:extLst>
          </p:cNvPr>
          <p:cNvSpPr txBox="1"/>
          <p:nvPr/>
        </p:nvSpPr>
        <p:spPr>
          <a:xfrm>
            <a:off x="0" y="152400"/>
            <a:ext cx="8915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dirty="0">
                <a:latin typeface="Arial" panose="020B0604020202020204" pitchFamily="34" charset="0"/>
                <a:cs typeface="Arial" panose="020B0604020202020204" pitchFamily="34" charset="0"/>
              </a:rPr>
              <a:t>Differential Gene Expression Pipeline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0BBC0F-DC71-E041-BDAB-72554D9A495D}"/>
              </a:ext>
            </a:extLst>
          </p:cNvPr>
          <p:cNvSpPr txBox="1"/>
          <p:nvPr/>
        </p:nvSpPr>
        <p:spPr>
          <a:xfrm>
            <a:off x="2679208" y="2085808"/>
            <a:ext cx="90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Kallisto</a:t>
            </a:r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6A3258-A279-7347-9927-FF2CB72AF789}"/>
              </a:ext>
            </a:extLst>
          </p:cNvPr>
          <p:cNvSpPr txBox="1"/>
          <p:nvPr/>
        </p:nvSpPr>
        <p:spPr>
          <a:xfrm>
            <a:off x="5955082" y="2112125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Sleuth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B3A87-CA47-5D4D-8EE8-A1557EF73EE2}"/>
              </a:ext>
            </a:extLst>
          </p:cNvPr>
          <p:cNvSpPr txBox="1"/>
          <p:nvPr/>
        </p:nvSpPr>
        <p:spPr>
          <a:xfrm>
            <a:off x="7025387" y="1408141"/>
            <a:ext cx="23133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List of Genes</a:t>
            </a:r>
          </a:p>
          <a:p>
            <a:r>
              <a:rPr kumimoji="1" lang="en-US" altLang="ko-Kore-KR" dirty="0"/>
              <a:t>Fold change ratio</a:t>
            </a:r>
          </a:p>
          <a:p>
            <a:r>
              <a:rPr kumimoji="1" lang="en-US" altLang="ko-Kore-KR" dirty="0"/>
              <a:t>Statistical significances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8AFCB9-5326-7148-8461-90C2A3F517FA}"/>
              </a:ext>
            </a:extLst>
          </p:cNvPr>
          <p:cNvSpPr txBox="1"/>
          <p:nvPr/>
        </p:nvSpPr>
        <p:spPr>
          <a:xfrm>
            <a:off x="2709694" y="2454488"/>
            <a:ext cx="64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STAR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59B564-C601-6145-A837-7F91EA41BFF4}"/>
              </a:ext>
            </a:extLst>
          </p:cNvPr>
          <p:cNvSpPr txBox="1"/>
          <p:nvPr/>
        </p:nvSpPr>
        <p:spPr>
          <a:xfrm>
            <a:off x="5971625" y="2481457"/>
            <a:ext cx="76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EdgeR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D2738-BEAB-7240-95DD-D3433CC857B5}"/>
              </a:ext>
            </a:extLst>
          </p:cNvPr>
          <p:cNvSpPr txBox="1"/>
          <p:nvPr/>
        </p:nvSpPr>
        <p:spPr>
          <a:xfrm>
            <a:off x="3994950" y="1650460"/>
            <a:ext cx="1903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Alignment/</a:t>
            </a:r>
          </a:p>
          <a:p>
            <a:r>
              <a:rPr kumimoji="1" lang="en-US" altLang="ko-Kore-KR" dirty="0"/>
              <a:t>Pseudoalignments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4C09E0-DC40-F14F-8512-CA67716B6890}"/>
              </a:ext>
            </a:extLst>
          </p:cNvPr>
          <p:cNvSpPr txBox="1"/>
          <p:nvPr/>
        </p:nvSpPr>
        <p:spPr>
          <a:xfrm>
            <a:off x="207411" y="1685140"/>
            <a:ext cx="216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NGS Sequence Reads</a:t>
            </a:r>
          </a:p>
          <a:p>
            <a:pPr algn="ctr"/>
            <a:r>
              <a:rPr kumimoji="1" lang="en-US" altLang="ko-Kore-KR" dirty="0"/>
              <a:t>(</a:t>
            </a:r>
            <a:r>
              <a:rPr kumimoji="1" lang="en-US" altLang="ko-Kore-KR" dirty="0" err="1"/>
              <a:t>Fastq</a:t>
            </a:r>
            <a:r>
              <a:rPr kumimoji="1" lang="en-US" altLang="ko-Kore-KR" dirty="0"/>
              <a:t> files)</a:t>
            </a:r>
            <a:endParaRPr kumimoji="1" lang="ko-Kore-KR" altLang="en-US" dirty="0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8F8F9C97-C4FB-DD4A-90E7-A9C6272DFB84}"/>
              </a:ext>
            </a:extLst>
          </p:cNvPr>
          <p:cNvSpPr/>
          <p:nvPr/>
        </p:nvSpPr>
        <p:spPr>
          <a:xfrm>
            <a:off x="2709694" y="1605548"/>
            <a:ext cx="966753" cy="3879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D234CA59-DC78-EF42-875E-8042EB491B22}"/>
              </a:ext>
            </a:extLst>
          </p:cNvPr>
          <p:cNvSpPr/>
          <p:nvPr/>
        </p:nvSpPr>
        <p:spPr>
          <a:xfrm>
            <a:off x="6002293" y="1675844"/>
            <a:ext cx="966753" cy="3879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15AA0-7CE8-DD4D-8DD2-B12259009119}"/>
              </a:ext>
            </a:extLst>
          </p:cNvPr>
          <p:cNvSpPr txBox="1"/>
          <p:nvPr/>
        </p:nvSpPr>
        <p:spPr>
          <a:xfrm>
            <a:off x="159669" y="3439970"/>
            <a:ext cx="8046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DGE Analysis </a:t>
            </a:r>
            <a:r>
              <a:rPr kumimoji="1" lang="ko-KR" altLang="en-US" dirty="0"/>
              <a:t>후에 우리는 유전자의 목록 및 </a:t>
            </a:r>
            <a:r>
              <a:rPr kumimoji="1" lang="en-US" altLang="ko-KR" dirty="0"/>
              <a:t>Statistical Significances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얻게 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r>
              <a:rPr kumimoji="1" lang="ko-KR" altLang="en-US" dirty="0"/>
              <a:t>이러한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유전자 목록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을 가지고 다음에는 무엇을 할 수 있을까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4B3A25-D3AC-8A47-AB1E-62B58FB1B703}"/>
              </a:ext>
            </a:extLst>
          </p:cNvPr>
          <p:cNvSpPr txBox="1"/>
          <p:nvPr/>
        </p:nvSpPr>
        <p:spPr>
          <a:xfrm>
            <a:off x="1634837" y="4742849"/>
            <a:ext cx="6968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특정한</a:t>
            </a:r>
            <a:r>
              <a:rPr kumimoji="1" lang="ko-KR" altLang="en-US" b="1" dirty="0"/>
              <a:t> 조건에서 </a:t>
            </a:r>
            <a:r>
              <a:rPr kumimoji="1" lang="en-US" altLang="ko-KR" b="1" dirty="0"/>
              <a:t>Upregulation/Downregulation </a:t>
            </a:r>
            <a:r>
              <a:rPr kumimoji="1" lang="ko-KR" altLang="en-US" b="1" dirty="0"/>
              <a:t>되는 유전자 목록에서</a:t>
            </a:r>
            <a:endParaRPr kumimoji="1" lang="en-US" altLang="ko-KR" b="1" dirty="0"/>
          </a:p>
          <a:p>
            <a:r>
              <a:rPr kumimoji="1" lang="ko-KR" altLang="en-US" b="1" dirty="0"/>
              <a:t>공통적인 특징을 어떻게 추출하는가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30820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AF5D73-820A-594B-9629-43ED265FFF99}"/>
              </a:ext>
            </a:extLst>
          </p:cNvPr>
          <p:cNvSpPr txBox="1"/>
          <p:nvPr/>
        </p:nvSpPr>
        <p:spPr>
          <a:xfrm>
            <a:off x="2785196" y="277091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/>
              <a:t>유전자의</a:t>
            </a:r>
            <a:r>
              <a:rPr kumimoji="1" lang="ko-KR" altLang="en-US" sz="3200" b="1" dirty="0"/>
              <a:t> 기능 </a:t>
            </a:r>
            <a:endParaRPr kumimoji="1" lang="ko-Kore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2ED244-B3ED-FA46-8336-C35F2E8C6781}"/>
              </a:ext>
            </a:extLst>
          </p:cNvPr>
          <p:cNvSpPr txBox="1"/>
          <p:nvPr/>
        </p:nvSpPr>
        <p:spPr>
          <a:xfrm>
            <a:off x="493816" y="1065217"/>
            <a:ext cx="545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우리는 특정한 유전자의 기능을 어떻게 기술하는가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6" name="그림 5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7D160789-B625-5F4F-B988-E7E2AF78C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64" y="1637900"/>
            <a:ext cx="8520545" cy="3630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47874-DF5C-DD44-89B1-35E7986180BD}"/>
              </a:ext>
            </a:extLst>
          </p:cNvPr>
          <p:cNvSpPr txBox="1"/>
          <p:nvPr/>
        </p:nvSpPr>
        <p:spPr>
          <a:xfrm>
            <a:off x="0" y="5423451"/>
            <a:ext cx="5444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하나의</a:t>
            </a:r>
            <a:r>
              <a:rPr kumimoji="1" lang="ko-KR" altLang="en-US" b="1" dirty="0"/>
              <a:t> 유전자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단백질에는 다양한 성격이 존재한다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08C2C-0216-CA41-971C-704B33CE0596}"/>
              </a:ext>
            </a:extLst>
          </p:cNvPr>
          <p:cNvSpPr txBox="1"/>
          <p:nvPr/>
        </p:nvSpPr>
        <p:spPr>
          <a:xfrm>
            <a:off x="0" y="5959792"/>
            <a:ext cx="4842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생화학적 성격 </a:t>
            </a:r>
            <a:r>
              <a:rPr kumimoji="1" lang="en-US" altLang="ko-KR" dirty="0"/>
              <a:t>(ATPase, Transcription regulator)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93BD5-0D82-6243-A303-A02FD24B5C45}"/>
              </a:ext>
            </a:extLst>
          </p:cNvPr>
          <p:cNvSpPr txBox="1"/>
          <p:nvPr/>
        </p:nvSpPr>
        <p:spPr>
          <a:xfrm>
            <a:off x="5014628" y="595979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 </a:t>
            </a:r>
            <a:r>
              <a:rPr kumimoji="1" lang="ko-KR" altLang="en-US" dirty="0"/>
              <a:t>생물학적 기능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3AA52-F117-BB4E-95B6-D46C6395AE1D}"/>
              </a:ext>
            </a:extLst>
          </p:cNvPr>
          <p:cNvSpPr txBox="1"/>
          <p:nvPr/>
        </p:nvSpPr>
        <p:spPr>
          <a:xfrm>
            <a:off x="6932959" y="5959792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생물 내에서의 위치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3132F3-4988-A947-950D-532D850DB7DB}"/>
              </a:ext>
            </a:extLst>
          </p:cNvPr>
          <p:cNvSpPr txBox="1"/>
          <p:nvPr/>
        </p:nvSpPr>
        <p:spPr>
          <a:xfrm>
            <a:off x="1135984" y="6496133"/>
            <a:ext cx="7412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이를</a:t>
            </a:r>
            <a:r>
              <a:rPr kumimoji="1" lang="ko-KR" altLang="en-US" b="1" dirty="0"/>
              <a:t> 통합적으로 분석하기 위해서는 균일한 용어로 기술할 필요가 있음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29184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73DB1-00F8-FF45-950B-BDCE6458DB15}"/>
              </a:ext>
            </a:extLst>
          </p:cNvPr>
          <p:cNvSpPr txBox="1"/>
          <p:nvPr/>
        </p:nvSpPr>
        <p:spPr>
          <a:xfrm>
            <a:off x="3114027" y="498763"/>
            <a:ext cx="3623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/>
              <a:t>Gene Ontology (GO)</a:t>
            </a:r>
            <a:endParaRPr kumimoji="1" lang="ko-Kore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D9652-F600-8046-BD18-0338024190B2}"/>
              </a:ext>
            </a:extLst>
          </p:cNvPr>
          <p:cNvSpPr txBox="1"/>
          <p:nvPr/>
        </p:nvSpPr>
        <p:spPr>
          <a:xfrm>
            <a:off x="189939" y="1731818"/>
            <a:ext cx="92015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정의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“Controlled Vocabulary that can be applied to all organisms even as knowledge of</a:t>
            </a:r>
          </a:p>
          <a:p>
            <a:r>
              <a:rPr kumimoji="1" lang="en-US" altLang="ko-KR" dirty="0"/>
              <a:t>Gene and protein roles in cells is accumulating and changing”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특정한 유전자와 단백질의 세포 내에서의 기능이 축적되고 바뀌어도 모든 생물에서 통용될</a:t>
            </a:r>
            <a:endParaRPr kumimoji="1" lang="en-US" altLang="ko-KR" dirty="0"/>
          </a:p>
          <a:p>
            <a:r>
              <a:rPr kumimoji="1" lang="ko-KR" altLang="en-US" dirty="0"/>
              <a:t>수 있는  조절된 용어의 모음 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B17433-5735-3B4C-A40E-44CFE4526EA4}"/>
              </a:ext>
            </a:extLst>
          </p:cNvPr>
          <p:cNvSpPr txBox="1"/>
          <p:nvPr/>
        </p:nvSpPr>
        <p:spPr>
          <a:xfrm>
            <a:off x="1796551" y="3648854"/>
            <a:ext cx="4940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유전자와</a:t>
            </a:r>
            <a:r>
              <a:rPr kumimoji="1" lang="ko-KR" altLang="en-US" b="1" dirty="0"/>
              <a:t> 단백질의 기능을 설명할 수 있는 용어 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80358-A8A9-4A40-8488-F6B132675F45}"/>
              </a:ext>
            </a:extLst>
          </p:cNvPr>
          <p:cNvSpPr txBox="1"/>
          <p:nvPr/>
        </p:nvSpPr>
        <p:spPr>
          <a:xfrm>
            <a:off x="189939" y="4457893"/>
            <a:ext cx="8764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GO Ontology</a:t>
            </a:r>
            <a:r>
              <a:rPr kumimoji="1" lang="ko-KR" altLang="en-US" b="1" dirty="0"/>
              <a:t>의 용어들은 유전자와 단백질의 성격을 다음과 같은 카테고리로 분류하여</a:t>
            </a:r>
            <a:endParaRPr kumimoji="1" lang="en-US" altLang="ko-KR" b="1" dirty="0"/>
          </a:p>
          <a:p>
            <a:r>
              <a:rPr kumimoji="1" lang="ko-KR" altLang="en-US" b="1" dirty="0"/>
              <a:t>기술한다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5D472-A02E-C047-93C6-F13EB64E7ACE}"/>
              </a:ext>
            </a:extLst>
          </p:cNvPr>
          <p:cNvSpPr txBox="1"/>
          <p:nvPr/>
        </p:nvSpPr>
        <p:spPr>
          <a:xfrm>
            <a:off x="455947" y="5266932"/>
            <a:ext cx="81093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유전자의 산물은 어떤 일을 하는가</a:t>
            </a:r>
            <a:r>
              <a:rPr kumimoji="1" lang="en-US" altLang="ko-KR" dirty="0"/>
              <a:t>? 					</a:t>
            </a:r>
            <a:r>
              <a:rPr kumimoji="1" lang="en-US" altLang="ko-KR" b="1" dirty="0"/>
              <a:t>Molecular Functions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언제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어디서 작용하는가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 </a:t>
            </a:r>
            <a:r>
              <a:rPr kumimoji="1" lang="en-US" altLang="ko-KR" dirty="0"/>
              <a:t>							</a:t>
            </a:r>
            <a:r>
              <a:rPr kumimoji="1" lang="en-US" altLang="ko-KR" b="1" dirty="0"/>
              <a:t>Cellular Component 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이러한 기능은 생물에서 어떤 작용을 위해서 필요한가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 </a:t>
            </a:r>
            <a:r>
              <a:rPr kumimoji="1" lang="en-US" altLang="ko-KR" dirty="0"/>
              <a:t>  </a:t>
            </a:r>
            <a:r>
              <a:rPr kumimoji="1" lang="en-US" altLang="ko-KR" b="1" dirty="0"/>
              <a:t>Biological Process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37382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FB2CD-7493-A24E-A236-D007CC26996F}"/>
              </a:ext>
            </a:extLst>
          </p:cNvPr>
          <p:cNvSpPr txBox="1"/>
          <p:nvPr/>
        </p:nvSpPr>
        <p:spPr>
          <a:xfrm>
            <a:off x="2866488" y="423543"/>
            <a:ext cx="357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/>
              <a:t>Cellular Component</a:t>
            </a:r>
            <a:endParaRPr kumimoji="1" lang="ko-Kore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B0476B-8D68-ED45-8DE7-18CCF299DCD1}"/>
              </a:ext>
            </a:extLst>
          </p:cNvPr>
          <p:cNvSpPr txBox="1"/>
          <p:nvPr/>
        </p:nvSpPr>
        <p:spPr>
          <a:xfrm>
            <a:off x="1025236" y="1316432"/>
            <a:ext cx="614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해당하는 유전자 산물이 세포 내에서 어디에서 작동하는가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8B02F9-3570-C349-B197-C39761ABE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6" y="1665842"/>
            <a:ext cx="4008260" cy="28187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BFDA24-C3A0-964D-B496-35BA01DAC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105" y="1916668"/>
            <a:ext cx="4471556" cy="2368436"/>
          </a:xfrm>
          <a:prstGeom prst="rect">
            <a:avLst/>
          </a:prstGeom>
        </p:spPr>
      </p:pic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BF7FF65-6AF7-DF48-9EA6-3B66FE1D6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830" y="4516008"/>
            <a:ext cx="3465434" cy="234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5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B7CCF5-5342-A34F-BC08-F636BEE965C9}"/>
              </a:ext>
            </a:extLst>
          </p:cNvPr>
          <p:cNvSpPr txBox="1"/>
          <p:nvPr/>
        </p:nvSpPr>
        <p:spPr>
          <a:xfrm>
            <a:off x="2866488" y="423543"/>
            <a:ext cx="3653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/>
              <a:t>Molecular Functions</a:t>
            </a:r>
            <a:endParaRPr kumimoji="1" lang="ko-Kore-KR" altLang="en-US"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3327B7-284F-B546-92A2-C4114C5B7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" y="2178666"/>
            <a:ext cx="4302760" cy="31591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C92AB5-FB71-C447-9F36-831B617BC499}"/>
              </a:ext>
            </a:extLst>
          </p:cNvPr>
          <p:cNvSpPr txBox="1"/>
          <p:nvPr/>
        </p:nvSpPr>
        <p:spPr>
          <a:xfrm>
            <a:off x="381000" y="1359006"/>
            <a:ext cx="544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해당</a:t>
            </a:r>
            <a:r>
              <a:rPr kumimoji="1" lang="ko-KR" altLang="en-US" b="1" dirty="0"/>
              <a:t> 분자가 실제로 수행하는 분자적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생화학적 기능 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A4A4B-A49E-EC44-96C6-3AEE7664FEC4}"/>
              </a:ext>
            </a:extLst>
          </p:cNvPr>
          <p:cNvSpPr txBox="1"/>
          <p:nvPr/>
        </p:nvSpPr>
        <p:spPr>
          <a:xfrm>
            <a:off x="487680" y="5788126"/>
            <a:ext cx="334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b="1" dirty="0"/>
              <a:t>”</a:t>
            </a:r>
            <a:r>
              <a:rPr kumimoji="1" lang="en-US" altLang="ko-Kore-KR" b="1" dirty="0"/>
              <a:t>Protein Kinase activity”  </a:t>
            </a:r>
          </a:p>
          <a:p>
            <a:pPr algn="ctr"/>
            <a:r>
              <a:rPr kumimoji="1" lang="ko-KR" altLang="en-US" dirty="0"/>
              <a:t>단백질을 </a:t>
            </a:r>
            <a:r>
              <a:rPr kumimoji="1" lang="ko-KR" altLang="en-US" dirty="0" err="1"/>
              <a:t>인산화하는</a:t>
            </a:r>
            <a:r>
              <a:rPr kumimoji="1" lang="ko-KR" altLang="en-US" dirty="0"/>
              <a:t> 효소 활성</a:t>
            </a:r>
            <a:endParaRPr kumimoji="1" lang="ko-Kore-KR" altLang="en-US" dirty="0"/>
          </a:p>
        </p:txBody>
      </p:sp>
      <p:pic>
        <p:nvPicPr>
          <p:cNvPr id="7" name="그림 6" descr="앉아있는, 남자, 공이(가) 표시된 사진&#10;&#10;자동 생성된 설명">
            <a:extLst>
              <a:ext uri="{FF2B5EF4-FFF2-40B4-BE49-F238E27FC236}">
                <a16:creationId xmlns:a16="http://schemas.microsoft.com/office/drawing/2014/main" id="{DEEA0928-019D-774B-A0BC-5BBCE4255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83" y="2076194"/>
            <a:ext cx="3874077" cy="32616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88678E-F489-074D-8973-77B35B98FF54}"/>
              </a:ext>
            </a:extLst>
          </p:cNvPr>
          <p:cNvSpPr txBox="1"/>
          <p:nvPr/>
        </p:nvSpPr>
        <p:spPr>
          <a:xfrm>
            <a:off x="5614282" y="5652655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/>
              <a:t>“Insulin binding”</a:t>
            </a:r>
          </a:p>
          <a:p>
            <a:pPr algn="ctr"/>
            <a:r>
              <a:rPr kumimoji="1" lang="en-US" altLang="ko-Kore-KR" b="1" dirty="0"/>
              <a:t>“Insulin receptor activity”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3053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EC803B-2CE3-EC4C-A41A-E502F42A98AB}"/>
              </a:ext>
            </a:extLst>
          </p:cNvPr>
          <p:cNvSpPr txBox="1"/>
          <p:nvPr/>
        </p:nvSpPr>
        <p:spPr>
          <a:xfrm>
            <a:off x="2866488" y="423543"/>
            <a:ext cx="3205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Biological Process</a:t>
            </a:r>
            <a:endParaRPr kumimoji="1" lang="ko-Kore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D67C82-D741-464F-BE7D-87B962322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4243"/>
            <a:ext cx="6518037" cy="3083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F44994-DA73-0443-A49E-C2545E7877B2}"/>
              </a:ext>
            </a:extLst>
          </p:cNvPr>
          <p:cNvSpPr txBox="1"/>
          <p:nvPr/>
        </p:nvSpPr>
        <p:spPr>
          <a:xfrm>
            <a:off x="762000" y="1468582"/>
            <a:ext cx="465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해당 유전자 산물이 관여하는 생물학적 현상 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04FF83-1267-1F44-A7F5-A2BF2E6037DE}"/>
              </a:ext>
            </a:extLst>
          </p:cNvPr>
          <p:cNvSpPr txBox="1"/>
          <p:nvPr/>
        </p:nvSpPr>
        <p:spPr>
          <a:xfrm>
            <a:off x="1863264" y="5389418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“Cell Division”</a:t>
            </a:r>
            <a:endParaRPr kumimoji="1" lang="ko-Kore-KR" altLang="en-US" b="1" dirty="0"/>
          </a:p>
        </p:txBody>
      </p:sp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162C250C-99F9-304E-BEEA-7F6118331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789" y="2346621"/>
            <a:ext cx="3115947" cy="2839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79B1ED-E8C9-5347-8617-465A8219CC91}"/>
              </a:ext>
            </a:extLst>
          </p:cNvPr>
          <p:cNvSpPr txBox="1"/>
          <p:nvPr/>
        </p:nvSpPr>
        <p:spPr>
          <a:xfrm>
            <a:off x="6854550" y="5242975"/>
            <a:ext cx="164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“Transcription”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83759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9421</TotalTime>
  <Words>688</Words>
  <Application>Microsoft Macintosh PowerPoint</Application>
  <PresentationFormat>화면 슬라이드 쇼(4:3)</PresentationFormat>
  <Paragraphs>124</Paragraphs>
  <Slides>21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생물학 연구를 위한 컴퓨터 사용기술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생물학 연구를 위한 컴퓨터 사용기술</dc:title>
  <dc:creator>남궁 석</dc:creator>
  <cp:lastModifiedBy>남궁 석</cp:lastModifiedBy>
  <cp:revision>33</cp:revision>
  <dcterms:created xsi:type="dcterms:W3CDTF">2020-05-07T04:41:15Z</dcterms:created>
  <dcterms:modified xsi:type="dcterms:W3CDTF">2020-05-21T07:25:43Z</dcterms:modified>
</cp:coreProperties>
</file>